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9" r:id="rId4"/>
    <p:sldId id="277" r:id="rId5"/>
    <p:sldId id="260" r:id="rId6"/>
    <p:sldId id="261" r:id="rId7"/>
    <p:sldId id="278" r:id="rId8"/>
    <p:sldId id="279" r:id="rId9"/>
    <p:sldId id="280" r:id="rId10"/>
    <p:sldId id="262" r:id="rId11"/>
    <p:sldId id="281" r:id="rId12"/>
    <p:sldId id="282" r:id="rId13"/>
    <p:sldId id="283" r:id="rId14"/>
    <p:sldId id="263" r:id="rId15"/>
    <p:sldId id="276" r:id="rId16"/>
    <p:sldId id="264" r:id="rId17"/>
    <p:sldId id="269" r:id="rId18"/>
    <p:sldId id="273" r:id="rId19"/>
    <p:sldId id="274" r:id="rId20"/>
    <p:sldId id="275" r:id="rId21"/>
    <p:sldId id="267" r:id="rId22"/>
    <p:sldId id="257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295B-F10C-4B16-A2F9-0451FF6D21A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9798-37B3-4AA7-AFA5-0C441C239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7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C7AF3E-C7B8-4408-B5F5-97B4A7808DB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99613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Требования к созданию  курсов дистанционного обучения в РСДО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51216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ОблЦИТ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ГБУ ДПО НСО «ОблЦИТ»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2017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266848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Это интерактивные средства, которыми преподаватель либо проверяет уровень знаний учащихся, либо вовлекает их во взаимодействие как друг с другом, так и с собой. </a:t>
            </a:r>
            <a:r>
              <a:rPr lang="ru-RU" sz="2600" dirty="0" err="1" smtClean="0"/>
              <a:t>Деятельностные</a:t>
            </a:r>
            <a:r>
              <a:rPr lang="ru-RU" sz="2600" dirty="0" smtClean="0"/>
              <a:t> элементы курса включают: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видеоконференции,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форумы, чаты,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задания, опросы, тесты,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семинары и т.п.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600" dirty="0" smtClean="0"/>
              <a:t>Деятельностные элементы </a:t>
            </a:r>
            <a:r>
              <a:rPr lang="ru-RU" sz="2600" dirty="0" smtClean="0"/>
              <a:t>предполагают активность слушателей: </a:t>
            </a:r>
            <a:r>
              <a:rPr lang="ru-RU" sz="2600" dirty="0" smtClean="0"/>
              <a:t>между учащимся </a:t>
            </a:r>
            <a:r>
              <a:rPr lang="ru-RU" sz="2600" dirty="0" smtClean="0"/>
              <a:t>и системой, между учащимися</a:t>
            </a:r>
            <a:r>
              <a:rPr lang="ru-RU" sz="2600" dirty="0" smtClean="0"/>
              <a:t> </a:t>
            </a:r>
            <a:r>
              <a:rPr lang="ru-RU" sz="2600" dirty="0" smtClean="0"/>
              <a:t>и </a:t>
            </a:r>
            <a:r>
              <a:rPr lang="ru-RU" sz="2600" dirty="0" smtClean="0"/>
              <a:t>преподавателем, между учащимися. 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40899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При планировании групповой работы</a:t>
            </a:r>
            <a:r>
              <a:rPr lang="ru-RU" sz="3200" dirty="0" smtClean="0"/>
              <a:t> – работа над проектом в Вики, чат, форум, заполнение глоссария, конкурсы, игры, </a:t>
            </a:r>
            <a:r>
              <a:rPr lang="ru-RU" sz="3200" dirty="0" err="1" smtClean="0"/>
              <a:t>квесты</a:t>
            </a:r>
            <a:r>
              <a:rPr lang="ru-RU" sz="3200" dirty="0" smtClean="0"/>
              <a:t> (синхронно, асинхронно) </a:t>
            </a:r>
            <a:r>
              <a:rPr lang="ru-RU" sz="3200" b="1" dirty="0" smtClean="0"/>
              <a:t>обязательно публиковать</a:t>
            </a:r>
            <a:r>
              <a:rPr lang="ru-RU" sz="3200" dirty="0" smtClean="0"/>
              <a:t> задания для подготовки, тщательно продуманный сценарий или ход работы, скрытые материалы для учителя (тьютора), источники для подготовки и другие вспомогательные материалы.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18258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Если ученик должен оформить ответ в виде файла, лучше всего использовать элемент Задание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Также </a:t>
            </a:r>
            <a:r>
              <a:rPr lang="ru-RU" b="1" dirty="0" smtClean="0"/>
              <a:t>оцениваемыми могут быть глоссарии, форумы, база данных, игры и лекции – для этого необходимы специальные настройки элемента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0026" y="3068960"/>
            <a:ext cx="4783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Оцениваемыми также являются Тесты, </a:t>
            </a:r>
            <a:r>
              <a:rPr lang="en-US" sz="3200" b="1" dirty="0" err="1">
                <a:solidFill>
                  <a:schemeClr val="tx2"/>
                </a:solidFill>
              </a:rPr>
              <a:t>HotPot</a:t>
            </a:r>
            <a:r>
              <a:rPr lang="en-US" sz="3200" b="1" dirty="0">
                <a:solidFill>
                  <a:schemeClr val="tx2"/>
                </a:solidFill>
              </a:rPr>
              <a:t>, </a:t>
            </a:r>
            <a:r>
              <a:rPr lang="en-US" sz="3200" b="1" dirty="0" err="1">
                <a:solidFill>
                  <a:schemeClr val="tx2"/>
                </a:solidFill>
              </a:rPr>
              <a:t>Scorm</a:t>
            </a:r>
            <a:r>
              <a:rPr lang="ru-RU" sz="3200" b="1" dirty="0">
                <a:solidFill>
                  <a:schemeClr val="tx2"/>
                </a:solidFill>
              </a:rPr>
              <a:t>, Семинар</a:t>
            </a:r>
          </a:p>
        </p:txBody>
      </p:sp>
    </p:spTree>
    <p:extLst>
      <p:ext uri="{BB962C8B-B14F-4D97-AF65-F5344CB8AC3E}">
        <p14:creationId xmlns:p14="http://schemas.microsoft.com/office/powerpoint/2010/main" val="1273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За работу в ВИКИ, Анкетный опрос, Анкета, Опрос, Обратная связь, Чат выставлять оценку можно, используя оцениваемый элемент Задание, который помещается в курсе под искомыми элементами.</a:t>
            </a:r>
          </a:p>
          <a:p>
            <a:pPr marL="0" indent="0">
              <a:buNone/>
            </a:pPr>
            <a:r>
              <a:rPr lang="ru-RU" sz="3200" b="1" dirty="0" smtClean="0"/>
              <a:t>(Пример, «Если Вы добавили свой ответ в Вики, напишите об этом учителю в ответе на задание с ссылкой на созданную страницу»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26235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/>
              <a:t>Нулевой модуль </a:t>
            </a:r>
            <a:r>
              <a:rPr lang="ru-RU" sz="2800" i="1" dirty="0"/>
              <a:t>курса (вступительный) должен содержать:</a:t>
            </a:r>
            <a:endParaRPr lang="ru-RU" sz="2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сведения </a:t>
            </a:r>
            <a:r>
              <a:rPr lang="ru-RU" sz="2800" dirty="0"/>
              <a:t>об учителе или группе учителей, разрабатывающих курс, </a:t>
            </a:r>
            <a:endParaRPr lang="ru-RU" sz="28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рабочую программу, по которой создается дистанционный </a:t>
            </a:r>
            <a:r>
              <a:rPr lang="ru-RU" sz="2800" dirty="0" smtClean="0"/>
              <a:t>курс</a:t>
            </a:r>
            <a:r>
              <a:rPr lang="ru-RU" sz="2800" dirty="0"/>
              <a:t> </a:t>
            </a:r>
            <a:r>
              <a:rPr lang="ru-RU" sz="2800" dirty="0" smtClean="0"/>
              <a:t>(можно скрыть)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указание </a:t>
            </a:r>
            <a:r>
              <a:rPr lang="ru-RU" sz="2800" dirty="0"/>
              <a:t>количества модулей и уроков дистанционного </a:t>
            </a:r>
            <a:r>
              <a:rPr lang="ru-RU" sz="2800" dirty="0" smtClean="0"/>
              <a:t>курса,</a:t>
            </a:r>
            <a:endParaRPr lang="ru-RU" sz="2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hlinkClick r:id="" action="ppaction://hlinkshowjump?jump=nextslide"/>
              </a:rPr>
              <a:t>таблицу соответствия примерной программы по предмету  и структуры дистанционного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hlinkClick r:id="" action="ppaction://hlinkshowjump?jump=nextslide"/>
              </a:rPr>
              <a:t>курса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Методические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рекомендации по оформлению курса в дистанционной оболочке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Moodle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46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5097688"/>
              </p:ext>
            </p:extLst>
          </p:nvPr>
        </p:nvGraphicFramePr>
        <p:xfrm>
          <a:off x="2051720" y="332656"/>
          <a:ext cx="5040560" cy="645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3" imgW="6950156" imgH="8794720" progId="Word.Document.12">
                  <p:embed/>
                </p:oleObj>
              </mc:Choice>
              <mc:Fallback>
                <p:oleObj name="Документ" r:id="rId3" imgW="6950156" imgH="8794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332656"/>
                        <a:ext cx="5040560" cy="64531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4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1956150"/>
            <a:ext cx="6192688" cy="1440160"/>
          </a:xfrm>
          <a:ln w="38100" cmpd="tri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Уроки имеют сквозную нумерацию по всему курсу. Таким образом, количество уроков курса совпадает с общим количеством часов в УТП.</a:t>
            </a:r>
            <a:endParaRPr lang="ru-RU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Методические рекомендации по оформлению курса в дистанционной оболочке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Moodle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" y="1700808"/>
            <a:ext cx="180975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042" y="3761404"/>
            <a:ext cx="896448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</a:rPr>
              <a:t>вступительный онлайн урок.</a:t>
            </a:r>
          </a:p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</a:rPr>
              <a:t>новостной форум для публикации преподавателем сообщений об основных событиях курса;</a:t>
            </a:r>
          </a:p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</a:rPr>
              <a:t>список источников информации, используемых в курсе (учебники, другие печатные издания, ссылки на сайты);</a:t>
            </a:r>
          </a:p>
          <a:p>
            <a:pPr marL="27432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</a:rPr>
              <a:t>В этом модуле возможна публикация глоссария </a:t>
            </a:r>
            <a:r>
              <a:rPr lang="ru-RU" sz="2400" dirty="0" smtClean="0">
                <a:solidFill>
                  <a:schemeClr val="tx2"/>
                </a:solidFill>
              </a:rPr>
              <a:t>курса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407707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245689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83671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8062" y="1320104"/>
            <a:ext cx="8018412" cy="1150306"/>
            <a:chOff x="458062" y="1320104"/>
            <a:chExt cx="8018412" cy="1150306"/>
          </a:xfrm>
        </p:grpSpPr>
        <p:sp>
          <p:nvSpPr>
            <p:cNvPr id="2" name="Oval 1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Теоретический материал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8062" y="122289"/>
            <a:ext cx="801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Описание модуля дистанционного курса</a:t>
            </a:r>
            <a:endParaRPr lang="en-GB" sz="3600" b="1" dirty="0">
              <a:gradFill flip="none" rotWithShape="1">
                <a:gsLst>
                  <a:gs pos="100000">
                    <a:prstClr val="black">
                      <a:lumMod val="50000"/>
                      <a:lumOff val="50000"/>
                      <a:alpha val="24000"/>
                    </a:prstClr>
                  </a:gs>
                  <a:gs pos="0">
                    <a:prstClr val="black">
                      <a:lumMod val="75000"/>
                      <a:lumOff val="25000"/>
                      <a:alpha val="17000"/>
                    </a:prstClr>
                  </a:gs>
                </a:gsLst>
                <a:lin ang="16200000" scaled="1"/>
                <a:tileRect/>
              </a:gradFill>
              <a:effectLst>
                <a:innerShdw blurRad="381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Freeform 218"/>
          <p:cNvSpPr>
            <a:spLocks/>
          </p:cNvSpPr>
          <p:nvPr/>
        </p:nvSpPr>
        <p:spPr bwMode="auto">
          <a:xfrm>
            <a:off x="442020" y="1320104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52937" y="2963161"/>
            <a:ext cx="8018412" cy="1150306"/>
            <a:chOff x="458062" y="1320104"/>
            <a:chExt cx="8018412" cy="1150306"/>
          </a:xfrm>
        </p:grpSpPr>
        <p:sp>
          <p:nvSpPr>
            <p:cNvPr id="53" name="Oval 5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Практические задания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Freeform 218"/>
          <p:cNvSpPr>
            <a:spLocks/>
          </p:cNvSpPr>
          <p:nvPr/>
        </p:nvSpPr>
        <p:spPr bwMode="auto">
          <a:xfrm>
            <a:off x="442020" y="2939466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8062" y="4581128"/>
            <a:ext cx="8018412" cy="1150306"/>
            <a:chOff x="458062" y="1320104"/>
            <a:chExt cx="8018412" cy="1150306"/>
          </a:xfrm>
        </p:grpSpPr>
        <p:sp>
          <p:nvSpPr>
            <p:cNvPr id="63" name="Oval 6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Контрольные задания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Freeform 218"/>
          <p:cNvSpPr>
            <a:spLocks/>
          </p:cNvSpPr>
          <p:nvPr/>
        </p:nvSpPr>
        <p:spPr bwMode="auto">
          <a:xfrm>
            <a:off x="442020" y="4581128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5832891"/>
            <a:ext cx="3384376" cy="7160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72218" y="5929298"/>
            <a:ext cx="23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Инструкции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3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5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6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7524328" cy="6741368"/>
            <a:chOff x="0" y="0"/>
            <a:chExt cx="7772400" cy="722234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2" t="44271" r="22767" b="29948"/>
            <a:stretch/>
          </p:blipFill>
          <p:spPr bwMode="auto">
            <a:xfrm>
              <a:off x="0" y="5336398"/>
              <a:ext cx="7696201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2" t="13770" r="22402" b="13281"/>
            <a:stretch/>
          </p:blipFill>
          <p:spPr bwMode="auto">
            <a:xfrm>
              <a:off x="0" y="0"/>
              <a:ext cx="7772400" cy="5336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2" descr="F:\диск\Работа\oblci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214290"/>
            <a:ext cx="857256" cy="792962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19531" r="30235" b="8853"/>
          <a:stretch/>
        </p:blipFill>
        <p:spPr bwMode="auto">
          <a:xfrm>
            <a:off x="3629053" y="1491952"/>
            <a:ext cx="5086351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16894" r="21449" b="16751"/>
          <a:stretch/>
        </p:blipFill>
        <p:spPr bwMode="auto">
          <a:xfrm>
            <a:off x="2600327" y="1887429"/>
            <a:ext cx="6115077" cy="48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8" t="19010" r="31260" b="28783"/>
          <a:stretch/>
        </p:blipFill>
        <p:spPr bwMode="auto">
          <a:xfrm>
            <a:off x="3419872" y="2911737"/>
            <a:ext cx="5029201" cy="381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3150" r="19693" b="10027"/>
          <a:stretch/>
        </p:blipFill>
        <p:spPr bwMode="auto">
          <a:xfrm>
            <a:off x="876327" y="1134194"/>
            <a:ext cx="8210551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4067944" y="4821219"/>
            <a:ext cx="360040" cy="76802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16894" r="22914" b="8594"/>
          <a:stretch/>
        </p:blipFill>
        <p:spPr bwMode="auto">
          <a:xfrm>
            <a:off x="3324252" y="1218720"/>
            <a:ext cx="5695951" cy="545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4247964" y="5861191"/>
            <a:ext cx="180020" cy="8082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\Работа\oblc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857256" cy="79296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13541" r="32138" b="8333"/>
          <a:stretch/>
        </p:blipFill>
        <p:spPr bwMode="auto">
          <a:xfrm>
            <a:off x="24036" y="26318"/>
            <a:ext cx="674370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3995936" y="610771"/>
            <a:ext cx="72008" cy="58598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499992" y="1484784"/>
            <a:ext cx="72008" cy="58598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499992" y="2420888"/>
            <a:ext cx="72008" cy="9361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27428" r="30967" b="18390"/>
          <a:stretch/>
        </p:blipFill>
        <p:spPr bwMode="auto">
          <a:xfrm>
            <a:off x="3805490" y="2853157"/>
            <a:ext cx="4991101" cy="396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248472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Так как цель курсов дистанционного обучения – научить самостоятельной работе учащихся при использовании СДО как в очном, так и дистанционном обучении, а у обучаемых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отсутствует личное общение с преподавателем, то структура учебно-методического материала при построении дистанционного курса должна быть простой в понимании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Специфика дистанционного обучения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661248"/>
            <a:ext cx="3384376" cy="8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8222" r="30250" b="10000"/>
          <a:stretch/>
        </p:blipFill>
        <p:spPr bwMode="auto">
          <a:xfrm>
            <a:off x="539552" y="116632"/>
            <a:ext cx="566511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F:\диск\Работа\oblc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857256" cy="792962"/>
          </a:xfrm>
          <a:prstGeom prst="rect">
            <a:avLst/>
          </a:prstGeom>
          <a:noFill/>
        </p:spPr>
      </p:pic>
      <p:sp>
        <p:nvSpPr>
          <p:cNvPr id="3" name="Правая фигурная скобка 2"/>
          <p:cNvSpPr/>
          <p:nvPr/>
        </p:nvSpPr>
        <p:spPr>
          <a:xfrm>
            <a:off x="5796136" y="2348880"/>
            <a:ext cx="185469" cy="8561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5763067" y="3933056"/>
            <a:ext cx="185469" cy="8561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796136" y="5085184"/>
            <a:ext cx="185469" cy="8561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351294" y="278331"/>
            <a:ext cx="2952014" cy="31256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5824809" y="174567"/>
            <a:ext cx="3148013" cy="3333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202">
            <a:off x="6608934" y="1810709"/>
            <a:ext cx="510540" cy="292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25" flipH="1">
            <a:off x="1809710" y="1825527"/>
            <a:ext cx="510540" cy="2926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2378249" y="267713"/>
            <a:ext cx="2030452" cy="21498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4836452" y="823728"/>
            <a:ext cx="1921820" cy="20348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6675" y="3151324"/>
            <a:ext cx="46955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 создан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04" y="5013176"/>
            <a:ext cx="4266848" cy="10971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02204" y="2906174"/>
            <a:ext cx="66255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 передаётся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апробацию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8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416824" cy="504056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комплексное тестирование курса,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выявление опечаток, ошибок в содержании и технической реализации курса, а также методах доставки и сопровождения,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анализ педагогической и технологической эффективности курса,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 целесообразности его дальнейшего  использования для обновления содержания и повышения качества образования,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необходимых условий для дальнейшей реализации апробированного курса в СДШ НСО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Основные задачи на этапе апробации: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86104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351294" y="278331"/>
            <a:ext cx="2952014" cy="31256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5824809" y="174567"/>
            <a:ext cx="3148013" cy="3333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202">
            <a:off x="6608934" y="1810709"/>
            <a:ext cx="510540" cy="292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25" flipH="1">
            <a:off x="1809710" y="1825527"/>
            <a:ext cx="510540" cy="2926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2378249" y="267713"/>
            <a:ext cx="2030452" cy="21498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4836452" y="823728"/>
            <a:ext cx="1921820" cy="20348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0665" y="3151324"/>
            <a:ext cx="8127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 передан в РСДО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04" y="5013176"/>
            <a:ext cx="4266848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5184576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Следует не просто ограничиваться изложением учебного материала, а необходимо активно вовлекать обучаемых в учебный процесс, то есть в учебно-методическом комплексе дистанционных курсов акцент необходимо переносить на практическое применение получаемых знаний, выполнение  тренировочных упражнений и контрольных заданий.</a:t>
            </a: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Следует уделять больше внимания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оцениваемым элементам. (количество часов курса)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Организовать активное общение обучаемых с преподавателем и между собой, используя чаты и форумы, видеоконференции, семинары.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Специфика дистанционного обучения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640959" cy="478539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Разработка программы электронного курса. </a:t>
            </a:r>
          </a:p>
          <a:p>
            <a:pPr lvl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Авторская – с «0», много источников</a:t>
            </a:r>
          </a:p>
          <a:p>
            <a:pPr lvl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Адаптированная – по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УМК+доп.источники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(Проконсультироваться с методистами о линейке)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Структура электронного курса – полное совпадение с программой курса (сколько разделов, сколько уроков в разделе – в сумме количество часов – сквозная нумерация уроков)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Оформление нулевого модуля - название курса, класс, предмет, количество часов, УМК, УТП, пояснительная записка, (инструкции для учителя, инструкции для ученика – добавляются к концу разработки).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9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4032447" cy="5188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ЭЛЕКТРОННЫЙ КУРС</a:t>
            </a:r>
            <a:r>
              <a:rPr lang="ru-RU" sz="2800" dirty="0" smtClean="0"/>
              <a:t> </a:t>
            </a:r>
            <a:r>
              <a:rPr lang="ru-RU" sz="2800" dirty="0"/>
              <a:t>– это </a:t>
            </a:r>
            <a:r>
              <a:rPr lang="ru-RU" sz="2800" dirty="0" smtClean="0"/>
              <a:t>структурированный материал по выбранной дисциплине, решающий заранее определенные цели и задачи обучения, представленный как набор </a:t>
            </a:r>
            <a:r>
              <a:rPr lang="ru-RU" sz="2800" dirty="0"/>
              <a:t>тематических (или календарных) модулей, в которых размещены </a:t>
            </a:r>
            <a:r>
              <a:rPr lang="ru-RU" sz="2800" b="1" dirty="0"/>
              <a:t>ресурсы</a:t>
            </a:r>
            <a:r>
              <a:rPr lang="ru-RU" sz="2800" dirty="0"/>
              <a:t> и </a:t>
            </a:r>
            <a:r>
              <a:rPr lang="ru-RU" sz="2800" b="1" dirty="0" err="1"/>
              <a:t>деятельностные</a:t>
            </a:r>
            <a:r>
              <a:rPr lang="ru-RU" sz="2800" b="1" dirty="0"/>
              <a:t> (интерактивные) элементы </a:t>
            </a:r>
            <a:r>
              <a:rPr lang="ru-RU" sz="2800" dirty="0"/>
              <a:t>курса.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447"/>
            <a:ext cx="4266848" cy="1097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27777" r="33738" b="7954"/>
          <a:stretch/>
        </p:blipFill>
        <p:spPr bwMode="auto">
          <a:xfrm>
            <a:off x="4283968" y="1700808"/>
            <a:ext cx="4654907" cy="47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556" y="2276872"/>
            <a:ext cx="7992888" cy="38884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Это </a:t>
            </a:r>
            <a:r>
              <a:rPr lang="ru-RU" sz="3800" b="1" dirty="0"/>
              <a:t>собственно статичные материалы курса. Ими могут быть: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тексты </a:t>
            </a:r>
            <a:r>
              <a:rPr lang="ru-RU" sz="3800" b="1" dirty="0"/>
              <a:t>лекций;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различного </a:t>
            </a:r>
            <a:r>
              <a:rPr lang="ru-RU" sz="3800" b="1" dirty="0"/>
              <a:t>рода изображения – карты, иллюстрации, схемы, диаграммы, формулы;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веб-страницы</a:t>
            </a:r>
            <a:r>
              <a:rPr lang="ru-RU" sz="3800" b="1" dirty="0"/>
              <a:t>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аудио </a:t>
            </a:r>
            <a:r>
              <a:rPr lang="ru-RU" sz="3800" b="1" dirty="0"/>
              <a:t>и видео-файлы; </a:t>
            </a:r>
            <a:endParaRPr lang="ru-RU" sz="3800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800" b="1" dirty="0" smtClean="0"/>
              <a:t>анимационные </a:t>
            </a:r>
            <a:r>
              <a:rPr lang="ru-RU" sz="3800" b="1" dirty="0"/>
              <a:t>ролики, 3D-модели, в том числе анимированные, ссылки на ресурсы Интернет и т.п. </a:t>
            </a:r>
          </a:p>
          <a:p>
            <a:pPr marL="0" indent="0">
              <a:buNone/>
            </a:pPr>
            <a:r>
              <a:rPr lang="ru-RU" sz="3800" b="1" dirty="0"/>
              <a:t>Работать с ресурсами просто – их необходимо освоить в сроки, указанные преподавателем – либо прочитать с экрана, </a:t>
            </a:r>
            <a:r>
              <a:rPr lang="ru-RU" sz="3800" b="1" dirty="0" smtClean="0"/>
              <a:t>просмотреть либо </a:t>
            </a:r>
            <a:r>
              <a:rPr lang="ru-RU" sz="3800" b="1" dirty="0"/>
              <a:t>распечатать, можно сохранить их на свой локальный компьютер.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РЕСУРСЫ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11474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844824"/>
            <a:ext cx="8712968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Статичные материалы курса предназначены для представления теоретического материала, пояснений, иллюстраций, инструкций. Использование того или иного элемента, должно быть уместно.</a:t>
            </a:r>
          </a:p>
          <a:p>
            <a:pPr marL="0" indent="0">
              <a:buNone/>
            </a:pPr>
            <a:r>
              <a:rPr lang="ru-RU" sz="3800" b="1" dirty="0" smtClean="0"/>
              <a:t>Урок не может состоять из одной текстовой страницы или лекции, куда загружены все картинки и видео. Исходя из логики изложения материала, часть иллюстраций или объяснений следует выложить отдельными элементами, например, отдельно загруженное видео проще скачивать.</a:t>
            </a:r>
          </a:p>
          <a:p>
            <a:pPr marL="0" indent="0">
              <a:buNone/>
            </a:pPr>
            <a:endParaRPr lang="ru-RU" sz="3800" b="1" dirty="0" smtClean="0"/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Видео нельзя загружать напрямую в курс. Необходимо предоставить региональному оператору необходимый видеоматериал в удобной для Вас форме для загрузки на сервер ОблЦИТ и получить ссылку.</a:t>
            </a:r>
            <a:endParaRPr lang="ru-RU" sz="3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РЕСУРСЫ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14501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1 вариант. Используемые презентации в </a:t>
            </a:r>
            <a:r>
              <a:rPr lang="en-US" sz="2800" dirty="0" smtClean="0"/>
              <a:t>PowerPoint</a:t>
            </a:r>
            <a:r>
              <a:rPr lang="ru-RU" sz="2800" dirty="0" smtClean="0"/>
              <a:t> могут состоять только из наглядного материала (картинки, фото, рисунки) – с обязательной «Инструкцией» по использованию</a:t>
            </a:r>
            <a:br>
              <a:rPr lang="ru-RU" sz="2800" dirty="0" smtClean="0"/>
            </a:b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 вариант. Рисунки, картинки и фото должны иметь подписи и слайды должны содержать задания – изучить, рассмотреть, сравнить и выделить. Тогда под презентацией размещается оцениваемый элемент, где ученики смогут отправить свои ответы на задания по презентации</a:t>
            </a:r>
          </a:p>
          <a:p>
            <a:pPr marL="0" indent="0">
              <a:buNone/>
            </a:pPr>
            <a:endParaRPr lang="en-US" sz="2100" b="1" dirty="0" smtClean="0"/>
          </a:p>
          <a:p>
            <a:pPr marL="0" indent="0">
              <a:buNone/>
            </a:pPr>
            <a:r>
              <a:rPr lang="ru-RU" sz="2100" b="1" dirty="0" smtClean="0">
                <a:solidFill>
                  <a:srgbClr val="FF0000"/>
                </a:solidFill>
              </a:rPr>
              <a:t>Если</a:t>
            </a:r>
            <a:r>
              <a:rPr lang="ru-RU" sz="2100" b="1" dirty="0">
                <a:solidFill>
                  <a:srgbClr val="FF0000"/>
                </a:solidFill>
              </a:rPr>
              <a:t>, в презентации анимация и переходы не так важны, лучше сохранить его и опубликовать в формате </a:t>
            </a:r>
            <a:r>
              <a:rPr lang="en-US" sz="2100" b="1" dirty="0">
                <a:solidFill>
                  <a:srgbClr val="FF0000"/>
                </a:solidFill>
              </a:rPr>
              <a:t>PDF</a:t>
            </a:r>
            <a:endParaRPr lang="ru-RU" sz="2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3 вариант. В презентации могут быть использованы триггеры для упражнений (закрепление, повторение материала, тренировочные упражнения – без оценивания)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sz="2100" b="1" dirty="0" smtClean="0">
                <a:solidFill>
                  <a:srgbClr val="FF0000"/>
                </a:solidFill>
              </a:rPr>
              <a:t>звук и видео целесообразно использовать в курсе отдельными элементами и если они необходимы в презентации, можно закрепить на слайдах ссылки на них)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в курсе</a:t>
            </a:r>
            <a:br>
              <a:rPr lang="ru-RU" dirty="0" smtClean="0"/>
            </a:br>
            <a:r>
              <a:rPr lang="ru-RU" sz="2200" dirty="0" smtClean="0"/>
              <a:t>некоторые варианты из множества…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9827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91056"/>
            <a:ext cx="8507288" cy="493428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Для изложения теоретического материала, их восприятия:</a:t>
            </a:r>
          </a:p>
          <a:p>
            <a:pPr lvl="1"/>
            <a:r>
              <a:rPr lang="ru-RU" b="1" dirty="0" smtClean="0"/>
              <a:t>В текстах не использовать маленький шрифт, </a:t>
            </a:r>
            <a:r>
              <a:rPr lang="ru-RU" dirty="0" smtClean="0"/>
              <a:t>всегда придерживаться одного стиля для ЗАГОЛОВКОВ, основного текста, ссылок, пояснений…</a:t>
            </a:r>
          </a:p>
          <a:p>
            <a:pPr lvl="1"/>
            <a:r>
              <a:rPr lang="ru-RU" b="1" dirty="0" smtClean="0"/>
              <a:t>Не направлять ученика на страницу, параграф учебника. Информация должна быть в курсе. </a:t>
            </a:r>
            <a:r>
              <a:rPr lang="ru-RU" dirty="0" smtClean="0"/>
              <a:t>(не всегда у удаленного ученика под рукой учебник или другой источник).</a:t>
            </a:r>
          </a:p>
          <a:p>
            <a:pPr lvl="1"/>
            <a:r>
              <a:rPr lang="ru-RU" b="1" dirty="0" smtClean="0"/>
              <a:t>Если на уроке каскадом выставлены звук, видео и другие объекты – следует добавлять инструкции к ним, указывать для чего они, как и для чего использовать. </a:t>
            </a:r>
            <a:r>
              <a:rPr lang="ru-RU" dirty="0" smtClean="0"/>
              <a:t>Всё должно быть выстроено логически, ничего лишнего. Если есть дополнительный материал – он должен быть опубликован отдельно от урока под знаком * или объясняющей надписью</a:t>
            </a:r>
          </a:p>
          <a:p>
            <a:pPr lvl="1"/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Теоретический 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16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1048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Symbol</vt:lpstr>
      <vt:lpstr>Wingdings</vt:lpstr>
      <vt:lpstr>Волна</vt:lpstr>
      <vt:lpstr>Документ</vt:lpstr>
      <vt:lpstr>Требования к созданию  курсов дистанционного обучения в РСДО</vt:lpstr>
      <vt:lpstr>Специфика дистанционного обучения </vt:lpstr>
      <vt:lpstr>Специфика дистанционного обучения </vt:lpstr>
      <vt:lpstr>Начало работы</vt:lpstr>
      <vt:lpstr>Презентация PowerPoint</vt:lpstr>
      <vt:lpstr>РЕСУРСЫ дистанционного курса </vt:lpstr>
      <vt:lpstr>РЕСУРСЫ дистанционного курса </vt:lpstr>
      <vt:lpstr>Презентации в курсе некоторые варианты из множества…</vt:lpstr>
      <vt:lpstr>Теоретический материал</vt:lpstr>
      <vt:lpstr>ДЕЯТЕЛЬНОСТНЫЕ ЭЛЕМЕНТЫ дистанционного курса </vt:lpstr>
      <vt:lpstr>ДЕЯТЕЛЬНОСТНЫЕ ЭЛЕМЕНТЫ дистанционного курса </vt:lpstr>
      <vt:lpstr>ДЕЯТЕЛЬНОСТНЫЕ ЭЛЕМЕНТЫ дистанционного курса </vt:lpstr>
      <vt:lpstr>ДЕЯТЕЛЬНОСТНЫЕ ЭЛЕМЕНТЫ дистанционного курса </vt:lpstr>
      <vt:lpstr>Методические рекомендации по оформлению курса в дистанционной оболочке Moodle</vt:lpstr>
      <vt:lpstr>Презентация PowerPoint</vt:lpstr>
      <vt:lpstr>Методические рекомендации по оформлению курса в дистанционной оболочке Moodle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на этапе апробации: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Сардана Михайловна Унжакова</cp:lastModifiedBy>
  <cp:revision>70</cp:revision>
  <dcterms:created xsi:type="dcterms:W3CDTF">2015-05-17T17:59:21Z</dcterms:created>
  <dcterms:modified xsi:type="dcterms:W3CDTF">2017-10-04T09:55:11Z</dcterms:modified>
</cp:coreProperties>
</file>